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3"/>
  </p:handoutMasterIdLst>
  <p:sldIdLst>
    <p:sldId id="256" r:id="rId2"/>
    <p:sldId id="257" r:id="rId3"/>
    <p:sldId id="263" r:id="rId4"/>
    <p:sldId id="269" r:id="rId5"/>
    <p:sldId id="270" r:id="rId6"/>
    <p:sldId id="258" r:id="rId7"/>
    <p:sldId id="259" r:id="rId8"/>
    <p:sldId id="274" r:id="rId9"/>
    <p:sldId id="275" r:id="rId10"/>
    <p:sldId id="276" r:id="rId11"/>
    <p:sldId id="264" r:id="rId12"/>
    <p:sldId id="267" r:id="rId13"/>
    <p:sldId id="260" r:id="rId14"/>
    <p:sldId id="261" r:id="rId15"/>
    <p:sldId id="262" r:id="rId16"/>
    <p:sldId id="271" r:id="rId17"/>
    <p:sldId id="273" r:id="rId18"/>
    <p:sldId id="265" r:id="rId19"/>
    <p:sldId id="268" r:id="rId20"/>
    <p:sldId id="277" r:id="rId21"/>
    <p:sldId id="272" r:id="rId22"/>
  </p:sldIdLst>
  <p:sldSz cx="9144000" cy="6858000" type="screen4x3"/>
  <p:notesSz cx="10018713" cy="68849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0596" cy="3447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75808" y="0"/>
            <a:ext cx="4340594" cy="3447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E094A-D46D-4757-822A-BB601FD3D7A8}" type="datetimeFigureOut">
              <a:rPr lang="de-DE" smtClean="0"/>
              <a:t>03.06.2020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539157"/>
            <a:ext cx="4340596" cy="344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75808" y="6539157"/>
            <a:ext cx="4340594" cy="344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5FEFA-1FFD-4A45-8234-6EE5C8EA1B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2345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3B8FA70-B590-49DA-8E48-EF05CB0FD4E6}" type="datetimeFigureOut">
              <a:rPr lang="de-DE" smtClean="0"/>
              <a:t>03.06.2020</a:t>
            </a:fld>
            <a:endParaRPr lang="de-DE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2117466-D504-4671-8D68-43EFB842AF16}" type="slidenum">
              <a:rPr lang="de-DE" smtClean="0"/>
              <a:t>‹Nr.›</a:t>
            </a:fld>
            <a:endParaRPr lang="de-DE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FA70-B590-49DA-8E48-EF05CB0FD4E6}" type="datetimeFigureOut">
              <a:rPr lang="de-DE" smtClean="0"/>
              <a:t>03.06.2020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7466-D504-4671-8D68-43EFB842AF1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FA70-B590-49DA-8E48-EF05CB0FD4E6}" type="datetimeFigureOut">
              <a:rPr lang="de-DE" smtClean="0"/>
              <a:t>03.06.2020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7466-D504-4671-8D68-43EFB842AF1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FA70-B590-49DA-8E48-EF05CB0FD4E6}" type="datetimeFigureOut">
              <a:rPr lang="de-DE" smtClean="0"/>
              <a:t>03.06.2020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7466-D504-4671-8D68-43EFB842AF1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FA70-B590-49DA-8E48-EF05CB0FD4E6}" type="datetimeFigureOut">
              <a:rPr lang="de-DE" smtClean="0"/>
              <a:t>03.06.2020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7466-D504-4671-8D68-43EFB842AF1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FA70-B590-49DA-8E48-EF05CB0FD4E6}" type="datetimeFigureOut">
              <a:rPr lang="de-DE" smtClean="0"/>
              <a:t>03.06.2020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7466-D504-4671-8D68-43EFB842AF16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FA70-B590-49DA-8E48-EF05CB0FD4E6}" type="datetimeFigureOut">
              <a:rPr lang="de-DE" smtClean="0"/>
              <a:t>03.06.2020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7466-D504-4671-8D68-43EFB842AF1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FA70-B590-49DA-8E48-EF05CB0FD4E6}" type="datetimeFigureOut">
              <a:rPr lang="de-DE" smtClean="0"/>
              <a:t>03.06.2020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7466-D504-4671-8D68-43EFB842AF1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FA70-B590-49DA-8E48-EF05CB0FD4E6}" type="datetimeFigureOut">
              <a:rPr lang="de-DE" smtClean="0"/>
              <a:t>03.06.2020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7466-D504-4671-8D68-43EFB842AF1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FA70-B590-49DA-8E48-EF05CB0FD4E6}" type="datetimeFigureOut">
              <a:rPr lang="de-DE" smtClean="0"/>
              <a:t>03.06.2020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7466-D504-4671-8D68-43EFB842AF16}" type="slidenum">
              <a:rPr lang="de-DE" smtClean="0"/>
              <a:t>‹Nr.›</a:t>
            </a:fld>
            <a:endParaRPr lang="de-DE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FA70-B590-49DA-8E48-EF05CB0FD4E6}" type="datetimeFigureOut">
              <a:rPr lang="de-DE" smtClean="0"/>
              <a:t>03.06.2020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7466-D504-4671-8D68-43EFB842AF1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3B8FA70-B590-49DA-8E48-EF05CB0FD4E6}" type="datetimeFigureOut">
              <a:rPr lang="de-DE" smtClean="0"/>
              <a:t>03.06.2020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2117466-D504-4671-8D68-43EFB842AF1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eb232.webgo24-server7.de/whs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99992" y="1412776"/>
            <a:ext cx="4050784" cy="1702160"/>
          </a:xfrm>
        </p:spPr>
        <p:txBody>
          <a:bodyPr>
            <a:normAutofit/>
          </a:bodyPr>
          <a:lstStyle/>
          <a:p>
            <a:r>
              <a:rPr lang="de-DE" sz="3000" dirty="0"/>
              <a:t>Informationsabend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88024" y="3429000"/>
            <a:ext cx="3309803" cy="1512168"/>
          </a:xfrm>
        </p:spPr>
        <p:txBody>
          <a:bodyPr>
            <a:normAutofit fontScale="62500" lnSpcReduction="20000"/>
          </a:bodyPr>
          <a:lstStyle/>
          <a:p>
            <a:r>
              <a:rPr lang="de-DE" sz="3500" dirty="0"/>
              <a:t>Einschulung 2020</a:t>
            </a:r>
          </a:p>
          <a:p>
            <a:endParaRPr lang="de-DE" dirty="0"/>
          </a:p>
          <a:p>
            <a:endParaRPr lang="de-DE" dirty="0"/>
          </a:p>
          <a:p>
            <a:r>
              <a:rPr lang="de-DE" sz="2900" i="1" dirty="0"/>
              <a:t>Wilhelmschule Gladbeck</a:t>
            </a:r>
          </a:p>
          <a:p>
            <a:endParaRPr lang="de-DE" sz="2900" i="1" dirty="0"/>
          </a:p>
          <a:p>
            <a:r>
              <a:rPr lang="de-DE" sz="2500" dirty="0"/>
              <a:t>Schulleitung: Herr Klatt</a:t>
            </a:r>
          </a:p>
        </p:txBody>
      </p:sp>
      <p:pic>
        <p:nvPicPr>
          <p:cNvPr id="1026" name="Picture 2" descr="C:\Users\Christ\AppData\Local\Microsoft\Windows\Temporary Internet Files\Content.IE5\YNF4JP23\MC9003360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880" y="116632"/>
            <a:ext cx="1416824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hrist\AppData\Local\Microsoft\Windows\Temporary Internet Files\Content.IE5\YNF4JP23\MC9003360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056" y="116632"/>
            <a:ext cx="1416824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lhelmschule Gladbec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08" y="5229200"/>
            <a:ext cx="7620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24408" y="45896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20.05.2020</a:t>
            </a:r>
          </a:p>
        </p:txBody>
      </p:sp>
    </p:spTree>
    <p:extLst>
      <p:ext uri="{BB962C8B-B14F-4D97-AF65-F5344CB8AC3E}">
        <p14:creationId xmlns:p14="http://schemas.microsoft.com/office/powerpoint/2010/main" val="776897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764704"/>
            <a:ext cx="6777317" cy="506792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de-DE" altLang="de-DE" b="1" u="sng" dirty="0">
                <a:latin typeface="Comic Sans MS" pitchFamily="66" charset="0"/>
              </a:rPr>
              <a:t>Alltagswissen wiedergeben</a:t>
            </a:r>
            <a:endParaRPr lang="de-DE" altLang="de-DE" dirty="0">
              <a:latin typeface="Comic Sans MS" pitchFamily="66" charset="0"/>
            </a:endParaRPr>
          </a:p>
          <a:p>
            <a:pPr lvl="1"/>
            <a:r>
              <a:rPr lang="de-DE" altLang="de-DE" dirty="0">
                <a:latin typeface="Comic Sans MS" pitchFamily="66" charset="0"/>
              </a:rPr>
              <a:t>Vor- und Nachname</a:t>
            </a:r>
          </a:p>
          <a:p>
            <a:pPr lvl="1"/>
            <a:r>
              <a:rPr lang="de-DE" altLang="de-DE" dirty="0">
                <a:latin typeface="Comic Sans MS" pitchFamily="66" charset="0"/>
              </a:rPr>
              <a:t>Alter</a:t>
            </a:r>
          </a:p>
          <a:p>
            <a:pPr lvl="1"/>
            <a:r>
              <a:rPr lang="de-DE" altLang="de-DE" dirty="0">
                <a:latin typeface="Comic Sans MS" pitchFamily="66" charset="0"/>
              </a:rPr>
              <a:t>Adresse</a:t>
            </a:r>
          </a:p>
          <a:p>
            <a:pPr lvl="1"/>
            <a:r>
              <a:rPr lang="de-DE" altLang="de-DE" dirty="0">
                <a:latin typeface="Comic Sans MS" pitchFamily="66" charset="0"/>
              </a:rPr>
              <a:t>Geschwister</a:t>
            </a:r>
          </a:p>
          <a:p>
            <a:pPr lvl="1"/>
            <a:r>
              <a:rPr lang="de-DE" altLang="de-DE" dirty="0">
                <a:latin typeface="Comic Sans MS" pitchFamily="66" charset="0"/>
              </a:rPr>
              <a:t>Wochentag, Monat, Jahr</a:t>
            </a:r>
          </a:p>
          <a:p>
            <a:endParaRPr lang="de-DE" altLang="de-DE" u="sng" dirty="0">
              <a:latin typeface="Comic Sans MS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altLang="de-DE" b="1" u="sng" dirty="0">
                <a:latin typeface="Comic Sans MS" pitchFamily="66" charset="0"/>
              </a:rPr>
              <a:t>Sonstiges</a:t>
            </a:r>
            <a:endParaRPr lang="de-DE" altLang="de-DE" dirty="0">
              <a:latin typeface="Comic Sans MS" pitchFamily="66" charset="0"/>
            </a:endParaRPr>
          </a:p>
          <a:p>
            <a:pPr lvl="1"/>
            <a:r>
              <a:rPr lang="de-DE" altLang="de-DE" dirty="0">
                <a:latin typeface="Comic Sans MS" pitchFamily="66" charset="0"/>
              </a:rPr>
              <a:t>die eigene Kraft im Spiel mit anderen Kindern einschätzen</a:t>
            </a:r>
          </a:p>
          <a:p>
            <a:pPr lvl="1"/>
            <a:r>
              <a:rPr lang="de-DE" altLang="de-DE" dirty="0">
                <a:latin typeface="Comic Sans MS" pitchFamily="66" charset="0"/>
              </a:rPr>
              <a:t>einfache Melodien nachsingen, Rhythmen nachklatschen</a:t>
            </a:r>
          </a:p>
          <a:p>
            <a:pPr lvl="1"/>
            <a:r>
              <a:rPr lang="de-DE" altLang="de-DE" dirty="0">
                <a:latin typeface="Comic Sans MS" pitchFamily="66" charset="0"/>
              </a:rPr>
              <a:t>Gegenstände abzählen bis 6</a:t>
            </a:r>
          </a:p>
          <a:p>
            <a:pPr lvl="1"/>
            <a:r>
              <a:rPr lang="de-DE" altLang="de-DE" dirty="0">
                <a:latin typeface="Comic Sans MS" pitchFamily="66" charset="0"/>
              </a:rPr>
              <a:t>Anzahl von Gegenständen bis 6 ohne Zählen erkennen</a:t>
            </a:r>
          </a:p>
          <a:p>
            <a:pPr lvl="1"/>
            <a:r>
              <a:rPr lang="de-DE" altLang="de-DE" dirty="0">
                <a:latin typeface="Comic Sans MS" pitchFamily="66" charset="0"/>
              </a:rPr>
              <a:t>Würfelbilder erkennen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9241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024744" cy="1143000"/>
          </a:xfrm>
        </p:spPr>
        <p:txBody>
          <a:bodyPr>
            <a:normAutofit/>
          </a:bodyPr>
          <a:lstStyle/>
          <a:p>
            <a:r>
              <a:rPr lang="de-DE" dirty="0"/>
              <a:t>4. Der Anfangsunterricht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608" y="1916832"/>
            <a:ext cx="6777317" cy="3508977"/>
          </a:xfrm>
        </p:spPr>
        <p:txBody>
          <a:bodyPr/>
          <a:lstStyle/>
          <a:p>
            <a:r>
              <a:rPr lang="de-DE" dirty="0"/>
              <a:t>Regeln und Strukturen</a:t>
            </a:r>
          </a:p>
          <a:p>
            <a:r>
              <a:rPr lang="de-DE" dirty="0"/>
              <a:t>Lieder und Reime</a:t>
            </a:r>
          </a:p>
          <a:p>
            <a:r>
              <a:rPr lang="de-DE" dirty="0"/>
              <a:t>Dienste und Pflichten</a:t>
            </a:r>
          </a:p>
          <a:p>
            <a:r>
              <a:rPr lang="de-DE" dirty="0"/>
              <a:t>Organisation/ Organisationsformen</a:t>
            </a:r>
          </a:p>
        </p:txBody>
      </p:sp>
      <p:pic>
        <p:nvPicPr>
          <p:cNvPr id="3074" name="Picture 2" descr="http://img1.wikia.nocookie.net/__cb20111007170312/uglyamericans/de/images/6/6f/Sitzkre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65104"/>
            <a:ext cx="3532392" cy="198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hrist\AppData\Local\Microsoft\Windows\Temporary Internet Files\Content.IE5\XUKE92VC\MC90035184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01893"/>
            <a:ext cx="1627873" cy="149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300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024744" cy="1143000"/>
          </a:xfrm>
        </p:spPr>
        <p:txBody>
          <a:bodyPr/>
          <a:lstStyle/>
          <a:p>
            <a:r>
              <a:rPr lang="de-DE" dirty="0"/>
              <a:t>5. Impressionen</a:t>
            </a:r>
          </a:p>
        </p:txBody>
      </p:sp>
      <p:pic>
        <p:nvPicPr>
          <p:cNvPr id="2050" name="Picture 2" descr="C:\Users\Christ\Desktop\Fotos\Fotos Schule\3b Ernährungsführerschein\IMG_14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1" y="3146039"/>
            <a:ext cx="2880320" cy="161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hrist\Desktop\Fotos\Fotos Schule\Fotos 3b SChwimmen\IMG_13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84" y="4834959"/>
            <a:ext cx="3240360" cy="182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hrist\Desktop\Fotos\Fotos Schule\Zirkus 2015\IMG_27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91648"/>
            <a:ext cx="3383360" cy="190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hrist\Desktop\Fotos\Fotos Schule\Zirkus 2015\IMG_28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732" y="4293096"/>
            <a:ext cx="3923928" cy="220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web232.webgo24-server7.de/whs/images/phocagallery/1504-kulturstrolche/thumbs/phoca_thumb_l_kulturstrolche_als_kuenstler_13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48" y="1196752"/>
            <a:ext cx="2564284" cy="192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web232.webgo24-server7.de/whs/images/phocagallery/130527-sozialproj/thumbs/phoca_thumb_l_dsc0918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490" y="194275"/>
            <a:ext cx="2236612" cy="219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57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6666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6. Entwicklung des Schreibprozesses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14" y="1327945"/>
            <a:ext cx="8540166" cy="519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095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6. Schwerpunkte im sprachlichen Bereich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Anlauttabelle</a:t>
            </a:r>
          </a:p>
          <a:p>
            <a:r>
              <a:rPr lang="de-DE" dirty="0"/>
              <a:t>Anlaute kennenlernen und heraushören</a:t>
            </a:r>
          </a:p>
          <a:p>
            <a:r>
              <a:rPr lang="de-DE" dirty="0"/>
              <a:t>Laute verbinden, erstes Erlesen</a:t>
            </a:r>
          </a:p>
          <a:p>
            <a:r>
              <a:rPr lang="de-DE" dirty="0"/>
              <a:t>spielerisches Erfassen einzelner Buchstaben, ganzheitliches Erfassen</a:t>
            </a:r>
          </a:p>
          <a:p>
            <a:endParaRPr lang="de-DE" dirty="0"/>
          </a:p>
          <a:p>
            <a:r>
              <a:rPr lang="de-DE" sz="1200" dirty="0"/>
              <a:t>Beispiel:</a:t>
            </a:r>
          </a:p>
        </p:txBody>
      </p:sp>
      <p:pic>
        <p:nvPicPr>
          <p:cNvPr id="6146" name="Picture 2" descr="Buchstabenha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454" y="4653136"/>
            <a:ext cx="1577623" cy="182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77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36904" cy="1143000"/>
          </a:xfrm>
        </p:spPr>
        <p:txBody>
          <a:bodyPr>
            <a:normAutofit/>
          </a:bodyPr>
          <a:lstStyle/>
          <a:p>
            <a:r>
              <a:rPr lang="de-DE" sz="2800" dirty="0"/>
              <a:t>7. </a:t>
            </a:r>
            <a:r>
              <a:rPr lang="de-DE" altLang="de-DE" sz="2800" dirty="0">
                <a:latin typeface="Comic Sans MS" pitchFamily="66" charset="0"/>
              </a:rPr>
              <a:t>Unterrichtsinhalte </a:t>
            </a:r>
            <a:br>
              <a:rPr lang="de-DE" altLang="de-DE" sz="2800" dirty="0">
                <a:latin typeface="Comic Sans MS" pitchFamily="66" charset="0"/>
              </a:rPr>
            </a:br>
            <a:r>
              <a:rPr lang="de-DE" altLang="de-DE" sz="2800" dirty="0">
                <a:latin typeface="Comic Sans MS" pitchFamily="66" charset="0"/>
              </a:rPr>
              <a:t>des 1. Halbjahres im 1. Schuljahr (Mathematik)</a:t>
            </a:r>
            <a:r>
              <a:rPr lang="de-DE" altLang="de-DE" sz="2800" dirty="0"/>
              <a:t> </a:t>
            </a:r>
            <a:endParaRPr lang="de-DE" sz="28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885831"/>
              </p:ext>
            </p:extLst>
          </p:nvPr>
        </p:nvGraphicFramePr>
        <p:xfrm>
          <a:off x="467544" y="1412775"/>
          <a:ext cx="8208912" cy="4968555"/>
        </p:xfrm>
        <a:graphic>
          <a:graphicData uri="http://schemas.openxmlformats.org/drawingml/2006/table">
            <a:tbl>
              <a:tblPr/>
              <a:tblGrid>
                <a:gridCol w="6507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0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5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latin typeface="Comic Sans MS"/>
                          <a:ea typeface="Times New Roman"/>
                        </a:rPr>
                        <a:t>Lernziele</a:t>
                      </a:r>
                      <a:endParaRPr lang="de-DE" sz="1000" dirty="0">
                        <a:latin typeface="Times New Roman"/>
                        <a:ea typeface="Times New Roman"/>
                      </a:endParaRPr>
                    </a:p>
                  </a:txBody>
                  <a:tcPr marL="56799" marR="5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>
                          <a:latin typeface="Comic Sans MS"/>
                          <a:ea typeface="Times New Roman"/>
                        </a:rPr>
                        <a:t>Zeitraum ca.</a:t>
                      </a:r>
                      <a:endParaRPr lang="de-DE" sz="1000">
                        <a:latin typeface="Times New Roman"/>
                        <a:ea typeface="Times New Roman"/>
                      </a:endParaRPr>
                    </a:p>
                  </a:txBody>
                  <a:tcPr marL="56799" marR="5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>
                          <a:latin typeface="Comic Sans MS"/>
                          <a:ea typeface="Times New Roman"/>
                        </a:rPr>
                        <a:t>Abschnitt1 :  Zahlen überall    </a:t>
                      </a:r>
                      <a:endParaRPr lang="de-DE" sz="1000">
                        <a:latin typeface="Times New Roman"/>
                        <a:ea typeface="Times New Roman"/>
                      </a:endParaRPr>
                    </a:p>
                  </a:txBody>
                  <a:tcPr marL="56799" marR="5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>
                          <a:latin typeface="Comic Sans MS"/>
                          <a:ea typeface="Times New Roman"/>
                        </a:rPr>
                        <a:t>1. – 6. Woche</a:t>
                      </a:r>
                      <a:endParaRPr lang="de-DE" sz="1000">
                        <a:latin typeface="Times New Roman"/>
                        <a:ea typeface="Times New Roman"/>
                      </a:endParaRPr>
                    </a:p>
                  </a:txBody>
                  <a:tcPr marL="56799" marR="5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12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de-DE" sz="800" dirty="0">
                          <a:latin typeface="Comic Sans MS"/>
                          <a:ea typeface="Times New Roman"/>
                        </a:rPr>
                        <a:t>Zahlen von 0 bis 10 benennen, unterscheiden und schreiben</a:t>
                      </a:r>
                      <a:endParaRPr lang="de-DE" sz="1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de-DE" sz="800" dirty="0">
                          <a:latin typeface="Comic Sans MS"/>
                          <a:ea typeface="Times New Roman"/>
                        </a:rPr>
                        <a:t>Anzahlen hören und ertasten, Zahlen in der Umwelt entdecken</a:t>
                      </a:r>
                      <a:endParaRPr lang="de-DE" sz="1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de-DE" sz="800" dirty="0">
                          <a:latin typeface="Comic Sans MS"/>
                          <a:ea typeface="Times New Roman"/>
                        </a:rPr>
                        <a:t>Vorhandenes Zähl- und Zahlwissen einsetzen</a:t>
                      </a:r>
                      <a:endParaRPr lang="de-DE" sz="1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de-DE" sz="800" dirty="0">
                          <a:latin typeface="Comic Sans MS"/>
                          <a:ea typeface="Times New Roman"/>
                        </a:rPr>
                        <a:t>Zerlegungen erkennen und Dingmengen strukturieren</a:t>
                      </a:r>
                      <a:endParaRPr lang="de-DE" sz="1000" dirty="0">
                        <a:latin typeface="Times New Roman"/>
                        <a:ea typeface="Times New Roman"/>
                      </a:endParaRPr>
                    </a:p>
                  </a:txBody>
                  <a:tcPr marL="56799" marR="5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>
                          <a:latin typeface="Comic Sans MS"/>
                          <a:ea typeface="Times New Roman"/>
                        </a:rPr>
                        <a:t>Abschnitt2:  Zerlegen</a:t>
                      </a:r>
                      <a:endParaRPr lang="de-DE" sz="1000">
                        <a:latin typeface="Times New Roman"/>
                        <a:ea typeface="Times New Roman"/>
                      </a:endParaRPr>
                    </a:p>
                  </a:txBody>
                  <a:tcPr marL="56799" marR="5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>
                          <a:latin typeface="Comic Sans MS"/>
                          <a:ea typeface="Times New Roman"/>
                        </a:rPr>
                        <a:t>7.- 9. Woche</a:t>
                      </a:r>
                      <a:endParaRPr lang="de-DE" sz="1000">
                        <a:latin typeface="Times New Roman"/>
                        <a:ea typeface="Times New Roman"/>
                      </a:endParaRPr>
                    </a:p>
                  </a:txBody>
                  <a:tcPr marL="56799" marR="5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40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de-DE" sz="800" dirty="0">
                          <a:latin typeface="Comic Sans MS"/>
                          <a:ea typeface="Times New Roman"/>
                        </a:rPr>
                        <a:t>Anzahlen durch Zerlegen strukturieren</a:t>
                      </a:r>
                      <a:endParaRPr lang="de-DE" sz="1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de-DE" sz="800" dirty="0">
                          <a:latin typeface="Comic Sans MS"/>
                          <a:ea typeface="Times New Roman"/>
                        </a:rPr>
                        <a:t>Strukturierte Zahldarstellungen mit einem Blick erfassen</a:t>
                      </a:r>
                      <a:endParaRPr lang="de-DE" sz="1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de-DE" sz="800" dirty="0">
                          <a:latin typeface="Comic Sans MS"/>
                          <a:ea typeface="Times New Roman"/>
                        </a:rPr>
                        <a:t>Zerlegungen in Sachsituationen erfassen</a:t>
                      </a:r>
                      <a:endParaRPr lang="de-DE" sz="1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de-DE" sz="800" dirty="0">
                          <a:latin typeface="Comic Sans MS"/>
                          <a:ea typeface="Times New Roman"/>
                        </a:rPr>
                        <a:t>Verschiedene Zerlegungen einer Zahl bestimmen</a:t>
                      </a:r>
                      <a:endParaRPr lang="de-DE" sz="1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de-DE" sz="800" dirty="0">
                          <a:latin typeface="Comic Sans MS"/>
                          <a:ea typeface="Times New Roman"/>
                        </a:rPr>
                        <a:t>Ale Zerlegungen der 10 bestimmen</a:t>
                      </a:r>
                      <a:endParaRPr lang="de-DE" sz="1000" dirty="0">
                        <a:latin typeface="Times New Roman"/>
                        <a:ea typeface="Times New Roman"/>
                      </a:endParaRPr>
                    </a:p>
                  </a:txBody>
                  <a:tcPr marL="56799" marR="5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 dirty="0">
                          <a:latin typeface="Comic Sans MS"/>
                          <a:ea typeface="Times New Roman"/>
                        </a:rPr>
                        <a:t>Abschnitt 3 : Orientierung im ZR bis 20</a:t>
                      </a:r>
                      <a:endParaRPr lang="de-DE" sz="1000" dirty="0">
                        <a:latin typeface="Times New Roman"/>
                        <a:ea typeface="Times New Roman"/>
                      </a:endParaRPr>
                    </a:p>
                  </a:txBody>
                  <a:tcPr marL="56799" marR="5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latin typeface="Comic Sans MS"/>
                          <a:ea typeface="Times New Roman"/>
                        </a:rPr>
                        <a:t>10. – 12. Woche</a:t>
                      </a:r>
                      <a:endParaRPr lang="de-DE" sz="1000" dirty="0">
                        <a:latin typeface="Times New Roman"/>
                        <a:ea typeface="Times New Roman"/>
                      </a:endParaRPr>
                    </a:p>
                  </a:txBody>
                  <a:tcPr marL="56799" marR="5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12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de-DE" sz="800" dirty="0">
                          <a:latin typeface="Comic Sans MS"/>
                          <a:ea typeface="Times New Roman"/>
                        </a:rPr>
                        <a:t>Zahlen bis 20 kennen lernen; als Anzahlen erfassen</a:t>
                      </a:r>
                      <a:endParaRPr lang="de-DE" sz="1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de-DE" sz="800" dirty="0">
                          <a:latin typeface="Comic Sans MS"/>
                          <a:ea typeface="Times New Roman"/>
                        </a:rPr>
                        <a:t>Zahlenreihe bis 20 aufbauen und strukturieren</a:t>
                      </a:r>
                      <a:endParaRPr lang="de-DE" sz="1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de-DE" sz="800" dirty="0">
                          <a:latin typeface="Comic Sans MS"/>
                          <a:ea typeface="Times New Roman"/>
                        </a:rPr>
                        <a:t>Nachbarzahlen entdecken; sich in der Zahlenreihe orientieren</a:t>
                      </a:r>
                      <a:endParaRPr lang="de-DE" sz="1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de-DE" sz="800" dirty="0">
                          <a:latin typeface="Comic Sans MS"/>
                          <a:ea typeface="Times New Roman"/>
                        </a:rPr>
                        <a:t>Zahlen als Ordnungszahlen kennen lernen, benutzen und schreiben</a:t>
                      </a:r>
                      <a:endParaRPr lang="de-DE" sz="1000" dirty="0">
                        <a:latin typeface="Times New Roman"/>
                        <a:ea typeface="Times New Roman"/>
                      </a:endParaRPr>
                    </a:p>
                  </a:txBody>
                  <a:tcPr marL="56799" marR="5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4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>
                          <a:latin typeface="Comic Sans MS"/>
                          <a:ea typeface="Times New Roman"/>
                        </a:rPr>
                        <a:t>Abschnitt 4: Addieren </a:t>
                      </a:r>
                      <a:endParaRPr lang="de-DE" sz="1000">
                        <a:latin typeface="Times New Roman"/>
                        <a:ea typeface="Times New Roman"/>
                      </a:endParaRPr>
                    </a:p>
                  </a:txBody>
                  <a:tcPr marL="56799" marR="5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>
                          <a:latin typeface="Comic Sans MS"/>
                          <a:ea typeface="Times New Roman"/>
                        </a:rPr>
                        <a:t>13. – 16. Woche</a:t>
                      </a:r>
                      <a:endParaRPr lang="de-DE" sz="1000">
                        <a:latin typeface="Times New Roman"/>
                        <a:ea typeface="Times New Roman"/>
                      </a:endParaRPr>
                    </a:p>
                  </a:txBody>
                  <a:tcPr marL="56799" marR="5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6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de-DE" sz="800">
                          <a:latin typeface="Comic Sans MS"/>
                          <a:ea typeface="Times New Roman"/>
                        </a:rPr>
                        <a:t>Grundvorstellungen des Addierens entwickeln</a:t>
                      </a:r>
                      <a:endParaRPr lang="de-DE" sz="10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de-DE" sz="800">
                          <a:latin typeface="Comic Sans MS"/>
                          <a:ea typeface="Times New Roman"/>
                        </a:rPr>
                        <a:t>Strukturierte Zahldarstellungen als Rechenhilfen nutzen</a:t>
                      </a:r>
                      <a:endParaRPr lang="de-DE" sz="1000">
                        <a:latin typeface="Times New Roman"/>
                        <a:ea typeface="Times New Roman"/>
                      </a:endParaRPr>
                    </a:p>
                  </a:txBody>
                  <a:tcPr marL="56799" marR="5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>
                          <a:latin typeface="Comic Sans MS"/>
                          <a:ea typeface="Times New Roman"/>
                        </a:rPr>
                        <a:t>Abschnitt 5 : Formen</a:t>
                      </a:r>
                      <a:endParaRPr lang="de-DE" sz="1000">
                        <a:latin typeface="Times New Roman"/>
                        <a:ea typeface="Times New Roman"/>
                      </a:endParaRPr>
                    </a:p>
                  </a:txBody>
                  <a:tcPr marL="56799" marR="5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>
                          <a:latin typeface="Comic Sans MS"/>
                          <a:ea typeface="Times New Roman"/>
                        </a:rPr>
                        <a:t>17. Woche</a:t>
                      </a:r>
                      <a:endParaRPr lang="de-DE" sz="1000">
                        <a:latin typeface="Times New Roman"/>
                        <a:ea typeface="Times New Roman"/>
                      </a:endParaRPr>
                    </a:p>
                  </a:txBody>
                  <a:tcPr marL="56799" marR="5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284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800">
                          <a:latin typeface="Comic Sans MS"/>
                          <a:ea typeface="Times New Roman"/>
                        </a:rPr>
                        <a:t>Körper und ebene Figuren in der Umwelt wieder erkennen</a:t>
                      </a:r>
                      <a:endParaRPr lang="de-DE" sz="10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800">
                          <a:latin typeface="Comic Sans MS"/>
                          <a:ea typeface="Times New Roman"/>
                        </a:rPr>
                        <a:t>Formen auslegen</a:t>
                      </a:r>
                      <a:endParaRPr lang="de-DE" sz="10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800">
                          <a:latin typeface="Comic Sans MS"/>
                          <a:ea typeface="Times New Roman"/>
                        </a:rPr>
                        <a:t>Formen nachlegen</a:t>
                      </a:r>
                      <a:endParaRPr lang="de-DE" sz="1000">
                        <a:latin typeface="Times New Roman"/>
                        <a:ea typeface="Times New Roman"/>
                      </a:endParaRPr>
                    </a:p>
                  </a:txBody>
                  <a:tcPr marL="56799" marR="5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4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>
                          <a:latin typeface="Comic Sans MS"/>
                          <a:ea typeface="Times New Roman"/>
                        </a:rPr>
                        <a:t>Abschnitt 6: Subtrahieren</a:t>
                      </a:r>
                      <a:endParaRPr lang="de-DE" sz="1000">
                        <a:latin typeface="Times New Roman"/>
                        <a:ea typeface="Times New Roman"/>
                      </a:endParaRPr>
                    </a:p>
                  </a:txBody>
                  <a:tcPr marL="56799" marR="5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>
                          <a:latin typeface="Comic Sans MS"/>
                          <a:ea typeface="Times New Roman"/>
                        </a:rPr>
                        <a:t>18. – 21. Woche</a:t>
                      </a:r>
                      <a:endParaRPr lang="de-DE" sz="1000">
                        <a:latin typeface="Times New Roman"/>
                        <a:ea typeface="Times New Roman"/>
                      </a:endParaRPr>
                    </a:p>
                  </a:txBody>
                  <a:tcPr marL="56799" marR="5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7140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de-DE" sz="800" dirty="0">
                          <a:latin typeface="Comic Sans MS"/>
                          <a:ea typeface="Times New Roman"/>
                        </a:rPr>
                        <a:t>Rechenoperation Subtrahieren begrifflich erfassen</a:t>
                      </a:r>
                      <a:endParaRPr lang="de-DE" sz="1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de-DE" sz="800" dirty="0">
                          <a:latin typeface="Comic Sans MS"/>
                          <a:ea typeface="Times New Roman"/>
                        </a:rPr>
                        <a:t>Minus-Aufgaben legen und ausrechnen</a:t>
                      </a:r>
                      <a:endParaRPr lang="de-DE" sz="1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de-DE" sz="800" dirty="0">
                          <a:latin typeface="Comic Sans MS"/>
                          <a:ea typeface="Times New Roman"/>
                        </a:rPr>
                        <a:t>Minus-Aufgaben entdecken und aufschreiben</a:t>
                      </a:r>
                      <a:endParaRPr lang="de-DE" sz="1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de-DE" sz="800" dirty="0">
                          <a:latin typeface="Comic Sans MS"/>
                          <a:ea typeface="Times New Roman"/>
                        </a:rPr>
                        <a:t>Geschichten zu Handlungen im Bild erzählen, entdecken und lösen</a:t>
                      </a:r>
                      <a:endParaRPr lang="de-DE" sz="1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800" dirty="0">
                          <a:latin typeface="Comic Sans MS"/>
                          <a:ea typeface="Times New Roman"/>
                        </a:rPr>
                        <a:t>Plus- und Minus-Aufgaben üben</a:t>
                      </a:r>
                      <a:endParaRPr lang="de-DE" sz="1000" dirty="0">
                        <a:latin typeface="Times New Roman"/>
                        <a:ea typeface="Times New Roman"/>
                      </a:endParaRPr>
                    </a:p>
                  </a:txBody>
                  <a:tcPr marL="56799" marR="5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4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>
                          <a:latin typeface="Comic Sans MS"/>
                          <a:ea typeface="Times New Roman"/>
                        </a:rPr>
                        <a:t>Abschnitt 6: Geld</a:t>
                      </a:r>
                      <a:endParaRPr lang="de-DE" sz="1000">
                        <a:latin typeface="Times New Roman"/>
                        <a:ea typeface="Times New Roman"/>
                      </a:endParaRPr>
                    </a:p>
                  </a:txBody>
                  <a:tcPr marL="56799" marR="5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>
                          <a:latin typeface="Comic Sans MS"/>
                          <a:ea typeface="Times New Roman"/>
                        </a:rPr>
                        <a:t>22. Woche</a:t>
                      </a:r>
                      <a:endParaRPr lang="de-DE" sz="1000">
                        <a:latin typeface="Times New Roman"/>
                        <a:ea typeface="Times New Roman"/>
                      </a:endParaRPr>
                    </a:p>
                  </a:txBody>
                  <a:tcPr marL="56799" marR="5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428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de-DE" sz="800" dirty="0">
                          <a:latin typeface="Comic Sans MS"/>
                          <a:ea typeface="Times New Roman"/>
                        </a:rPr>
                        <a:t>Geldwerte kennen und benennen</a:t>
                      </a:r>
                      <a:endParaRPr lang="de-DE" sz="1000" dirty="0">
                        <a:latin typeface="Times New Roman"/>
                        <a:ea typeface="Times New Roman"/>
                      </a:endParaRPr>
                    </a:p>
                  </a:txBody>
                  <a:tcPr marL="56799" marR="56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512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024744" cy="1143000"/>
          </a:xfrm>
        </p:spPr>
        <p:txBody>
          <a:bodyPr/>
          <a:lstStyle/>
          <a:p>
            <a:r>
              <a:rPr lang="de-DE" dirty="0"/>
              <a:t>8. Inklusion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628800"/>
            <a:ext cx="7560840" cy="4203829"/>
          </a:xfrm>
        </p:spPr>
        <p:txBody>
          <a:bodyPr>
            <a:normAutofit fontScale="85000" lnSpcReduction="20000"/>
          </a:bodyPr>
          <a:lstStyle/>
          <a:p>
            <a:endParaRPr lang="de-DE" dirty="0"/>
          </a:p>
          <a:p>
            <a:r>
              <a:rPr lang="de-DE" u="sng" dirty="0"/>
              <a:t>Anteil der Kinder mit sonderpädagogischem Förderbedarf:</a:t>
            </a:r>
            <a:endParaRPr lang="de-DE" dirty="0"/>
          </a:p>
          <a:p>
            <a:pPr lvl="1"/>
            <a:r>
              <a:rPr lang="de-DE" dirty="0"/>
              <a:t>5 sonderpädagogisch Betreuungen „Sprache“ und „Lernen“ und laufende AO-SF-Verfahren</a:t>
            </a:r>
          </a:p>
          <a:p>
            <a:pPr marL="68580" indent="0">
              <a:buNone/>
            </a:pPr>
            <a:endParaRPr lang="de-DE" dirty="0"/>
          </a:p>
          <a:p>
            <a:r>
              <a:rPr lang="de-DE" u="sng" dirty="0"/>
              <a:t>Arten des sonderpädagogischen Förderschwerpunktes von Schüler/-innen:</a:t>
            </a:r>
            <a:endParaRPr lang="de-DE" dirty="0"/>
          </a:p>
          <a:p>
            <a:pPr lvl="1"/>
            <a:r>
              <a:rPr lang="de-DE" dirty="0"/>
              <a:t>„Lernen“, „emotionale Entwicklung“, „Sprache“, „Hören“, „Körperliche und motorische Entwicklung“  und „geistige Entwicklung“</a:t>
            </a:r>
          </a:p>
          <a:p>
            <a:pPr marL="68580" indent="0">
              <a:buNone/>
            </a:pPr>
            <a:r>
              <a:rPr lang="de-DE" dirty="0"/>
              <a:t> </a:t>
            </a:r>
          </a:p>
          <a:p>
            <a:r>
              <a:rPr lang="de-DE" u="sng" dirty="0"/>
              <a:t>Grad der Inklusion in der Wilhelmschule:</a:t>
            </a:r>
            <a:endParaRPr lang="de-DE" dirty="0"/>
          </a:p>
          <a:p>
            <a:pPr lvl="1"/>
            <a:r>
              <a:rPr lang="de-DE" dirty="0"/>
              <a:t>zunehmend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1814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0"/>
            <a:ext cx="7024744" cy="1143000"/>
          </a:xfrm>
        </p:spPr>
        <p:txBody>
          <a:bodyPr/>
          <a:lstStyle/>
          <a:p>
            <a:r>
              <a:rPr lang="de-DE" dirty="0"/>
              <a:t>9. Termine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518457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de-DE" dirty="0"/>
              <a:t>Kennenlernnachmittag ? </a:t>
            </a:r>
          </a:p>
          <a:p>
            <a:pPr>
              <a:lnSpc>
                <a:spcPct val="150000"/>
              </a:lnSpc>
              <a:defRPr/>
            </a:pPr>
            <a:r>
              <a:rPr lang="de-DE" dirty="0"/>
              <a:t>(noch </a:t>
            </a:r>
            <a:r>
              <a:rPr lang="de-DE" b="1" dirty="0"/>
              <a:t>Corona-Unsicherheiten!?</a:t>
            </a:r>
            <a:r>
              <a:rPr lang="de-DE" dirty="0"/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de-DE" dirty="0"/>
              <a:t>Erster Schultag: Do., 13.08.2020 ?! um 8.00 Uhr ohne  Gottesdienst. Unterricht für die Kinder von: </a:t>
            </a:r>
          </a:p>
          <a:p>
            <a:pPr marL="68580" indent="0">
              <a:lnSpc>
                <a:spcPct val="150000"/>
              </a:lnSpc>
              <a:buNone/>
              <a:defRPr/>
            </a:pPr>
            <a:r>
              <a:rPr lang="de-DE" dirty="0"/>
              <a:t>   ca. 9:00 – 10:00 Uhr</a:t>
            </a:r>
          </a:p>
          <a:p>
            <a:pPr lvl="1">
              <a:lnSpc>
                <a:spcPct val="150000"/>
              </a:lnSpc>
              <a:defRPr/>
            </a:pPr>
            <a:r>
              <a:rPr lang="de-DE" dirty="0" err="1"/>
              <a:t>Elterncafe</a:t>
            </a:r>
            <a:r>
              <a:rPr lang="de-DE" dirty="0"/>
              <a:t> zum Verweilen?!</a:t>
            </a:r>
          </a:p>
          <a:p>
            <a:pPr lvl="1">
              <a:lnSpc>
                <a:spcPct val="150000"/>
              </a:lnSpc>
              <a:defRPr/>
            </a:pPr>
            <a:r>
              <a:rPr lang="de-DE" dirty="0"/>
              <a:t>Im Anschluss ist Zeit für Fotos?!</a:t>
            </a:r>
          </a:p>
          <a:p>
            <a:pPr>
              <a:lnSpc>
                <a:spcPct val="150000"/>
              </a:lnSpc>
              <a:defRPr/>
            </a:pPr>
            <a:r>
              <a:rPr lang="de-DE" dirty="0"/>
              <a:t>Danach (i.d.R.): Unterricht von 8:00 - 11:30 Uhr</a:t>
            </a:r>
          </a:p>
          <a:p>
            <a:pPr>
              <a:lnSpc>
                <a:spcPct val="150000"/>
              </a:lnSpc>
              <a:defRPr/>
            </a:pPr>
            <a:r>
              <a:rPr lang="de-DE" dirty="0"/>
              <a:t>Herbstferien: 12.10. bis 23.10.2020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0338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/>
          <a:lstStyle/>
          <a:p>
            <a:r>
              <a:rPr lang="de-DE" dirty="0"/>
              <a:t>10. Materialliste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988840"/>
            <a:ext cx="7848872" cy="439248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de-DE" dirty="0"/>
              <a:t>fester Schultornister, </a:t>
            </a:r>
            <a:r>
              <a:rPr lang="de-DE" b="1" dirty="0"/>
              <a:t>kein</a:t>
            </a:r>
            <a:r>
              <a:rPr lang="de-DE" dirty="0"/>
              <a:t> Rucksack</a:t>
            </a:r>
          </a:p>
          <a:p>
            <a:pPr lvl="0"/>
            <a:r>
              <a:rPr lang="de-DE" dirty="0"/>
              <a:t>Etui mit 2 guten etwas dickeren Lernbleistiften</a:t>
            </a:r>
          </a:p>
          <a:p>
            <a:pPr lvl="0"/>
            <a:r>
              <a:rPr lang="de-DE" dirty="0"/>
              <a:t>Radiergummi</a:t>
            </a:r>
          </a:p>
          <a:p>
            <a:pPr lvl="0"/>
            <a:r>
              <a:rPr lang="de-DE" dirty="0"/>
              <a:t>Anspitzer mit Dose</a:t>
            </a:r>
          </a:p>
          <a:p>
            <a:pPr lvl="0"/>
            <a:r>
              <a:rPr lang="de-DE" dirty="0"/>
              <a:t>kleines Lineal (15 cm)</a:t>
            </a:r>
          </a:p>
          <a:p>
            <a:pPr lvl="0"/>
            <a:r>
              <a:rPr lang="de-DE" dirty="0"/>
              <a:t>Buntstifte in den Grundfarben</a:t>
            </a:r>
          </a:p>
          <a:p>
            <a:pPr lvl="0"/>
            <a:r>
              <a:rPr lang="de-DE" dirty="0"/>
              <a:t>8 Plastikschnellhefter in den Farben                                              weiß, schwarz, gelb, grün, rot, blau, lila, orange</a:t>
            </a:r>
          </a:p>
          <a:p>
            <a:pPr lvl="0"/>
            <a:r>
              <a:rPr lang="de-DE" dirty="0"/>
              <a:t>1 </a:t>
            </a:r>
            <a:r>
              <a:rPr lang="de-DE" dirty="0" err="1"/>
              <a:t>Malblock</a:t>
            </a:r>
            <a:r>
              <a:rPr lang="de-DE" dirty="0"/>
              <a:t> DIN A 4 mit 100 Blatt weißem Papier</a:t>
            </a:r>
          </a:p>
          <a:p>
            <a:pPr lvl="0"/>
            <a:r>
              <a:rPr lang="de-DE" dirty="0"/>
              <a:t>Klebestift</a:t>
            </a:r>
          </a:p>
          <a:p>
            <a:pPr lvl="0"/>
            <a:r>
              <a:rPr lang="de-DE" dirty="0"/>
              <a:t>Schere</a:t>
            </a:r>
          </a:p>
          <a:p>
            <a:pPr lvl="0"/>
            <a:r>
              <a:rPr lang="de-DE" dirty="0"/>
              <a:t>1 Schreibheft (DIN A5 Nr. 4) als Mitteilungsheft</a:t>
            </a:r>
          </a:p>
          <a:p>
            <a:pPr lvl="0"/>
            <a:r>
              <a:rPr lang="de-DE" dirty="0"/>
              <a:t>1 Postmappe</a:t>
            </a:r>
          </a:p>
          <a:p>
            <a:pPr marL="68580" indent="0">
              <a:buNone/>
            </a:pPr>
            <a:endParaRPr lang="de-DE" dirty="0"/>
          </a:p>
        </p:txBody>
      </p:sp>
      <p:pic>
        <p:nvPicPr>
          <p:cNvPr id="1026" name="Picture 2" descr="http://www.google.de/url?source=imglanding&amp;ct=img&amp;q=http://i.ebayimg.com/00/s/MzAwWDMwMA==/z/tqAAAOSwdsFUNjAL/$60_35.JPG&amp;sa=X&amp;ei=W-5dVfemIMSssgHx1YG4Dg&amp;ved=0CAkQ8wc&amp;usg=AFQjCNH69Bg9o-Q3i5QRjNW2yuZIX_LSq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5679"/>
            <a:ext cx="1765325" cy="1765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eistift  von Faber Castell Jumbo Grip - Jumbo Sti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15" y="2708920"/>
            <a:ext cx="2250814" cy="10621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oogle.de/url?source=imglanding&amp;ct=img&amp;q=https://www.papersmart.de/system/images/articles/falken-plastikschnellhefter-0e52b83a968b59f82f873f249c59a9b5-740x740.jpg&amp;sa=X&amp;ei=we5dVfTAPMausQGG6IGQDQ&amp;ved=0CAkQ8wc&amp;usg=AFQjCNHnhLu7ITP4-Mpv_9aFg9degCOO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350" y="4941168"/>
            <a:ext cx="1693317" cy="16933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489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>
            <a:normAutofit/>
          </a:bodyPr>
          <a:lstStyle/>
          <a:p>
            <a:r>
              <a:rPr lang="de-DE" dirty="0"/>
              <a:t>10. </a:t>
            </a:r>
            <a:r>
              <a:rPr lang="de-DE" sz="2000" dirty="0"/>
              <a:t>Materialliste/</a:t>
            </a:r>
            <a:r>
              <a:rPr lang="de-DE" sz="1400" dirty="0"/>
              <a:t>Entscheidung der </a:t>
            </a:r>
            <a:r>
              <a:rPr lang="de-DE" sz="1400" dirty="0" err="1"/>
              <a:t>KlassenlehrerIn</a:t>
            </a:r>
            <a:br>
              <a:rPr lang="de-DE" sz="1400" dirty="0"/>
            </a:br>
            <a:r>
              <a:rPr lang="de-DE" sz="1400" dirty="0"/>
              <a:t>(Bitte beachten Sie die Informationen Ihrer </a:t>
            </a:r>
            <a:r>
              <a:rPr lang="de-DE" sz="1400" dirty="0" err="1"/>
              <a:t>KlassenmlehrerIn</a:t>
            </a:r>
            <a:r>
              <a:rPr lang="de-DE" sz="1400" dirty="0"/>
              <a:t>!)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844824"/>
            <a:ext cx="7632848" cy="4464496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Im Laufe der ersten Woche sollten zur Schule gebracht werden:</a:t>
            </a:r>
          </a:p>
          <a:p>
            <a:pPr lvl="1"/>
            <a:r>
              <a:rPr lang="de-DE" dirty="0"/>
              <a:t>1 Zeichenblock DIN A 3</a:t>
            </a:r>
          </a:p>
          <a:p>
            <a:pPr lvl="1"/>
            <a:r>
              <a:rPr lang="de-DE" dirty="0"/>
              <a:t>500 Blatt Kopierpapier</a:t>
            </a:r>
          </a:p>
          <a:p>
            <a:pPr lvl="1"/>
            <a:r>
              <a:rPr lang="de-DE" dirty="0"/>
              <a:t>Wachsmalstifte (Firma </a:t>
            </a:r>
            <a:r>
              <a:rPr lang="de-DE" dirty="0" err="1"/>
              <a:t>Stockmar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Wasserfarbkasten mit 12 Farben und auswechselbaren Farbtöpfchen (am besten von Pelikan)</a:t>
            </a:r>
          </a:p>
          <a:p>
            <a:pPr lvl="1"/>
            <a:r>
              <a:rPr lang="de-DE" dirty="0"/>
              <a:t>3 Borstenpinsel (Größe 6,8 und 12)</a:t>
            </a:r>
          </a:p>
          <a:p>
            <a:pPr lvl="1"/>
            <a:r>
              <a:rPr lang="de-DE" dirty="0"/>
              <a:t>Turnbeutel mit Sportsachen (T-Shirt, Sporthose, feste Turnschuhe mit heller Sohle)</a:t>
            </a:r>
          </a:p>
          <a:p>
            <a:pPr lvl="1"/>
            <a:r>
              <a:rPr lang="de-DE" dirty="0"/>
              <a:t>Hausschuhe mit fester Sohle (Klettverschluss)</a:t>
            </a:r>
          </a:p>
          <a:p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 Beschriftung der Gegenstände</a:t>
            </a:r>
            <a:endParaRPr lang="de-DE" dirty="0"/>
          </a:p>
        </p:txBody>
      </p:sp>
      <p:pic>
        <p:nvPicPr>
          <p:cNvPr id="2050" name="Picture 2" descr="http://www.google.de/url?source=imglanding&amp;ct=img&amp;q=http://cdn.idealo.com/folder/Product/2816/2/2816221/s1_produktbild_mid/stockmar-wachsmalstifte-16-farben-32000.jpg&amp;sa=X&amp;ei=Ku9dVeCRAoGRsgGHvIMI&amp;ved=0CAkQ8wc&amp;usg=AFQjCNH-lDHkc18M9gB0TqCKYLcwyK41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20688"/>
            <a:ext cx="1440160" cy="11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oogle.de/url?source=imglanding&amp;ct=img&amp;q=http://www.schreibwaren-guenstig.de/media/image/thumbnail/110736024_720x600.jpg&amp;sa=X&amp;ei=n-9dVa6oCcy7sQGTz4DoAw&amp;ved=0CAkQ8wc&amp;usg=AFQjCNHIRbID4ejY7olNmiX7kJtBEd3Zt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76872"/>
            <a:ext cx="167244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google.de/url?source=imglanding&amp;ct=img&amp;q=http://www.modulor.de/out/pictures/generated/product/1/800_600_85/qchc_1_da-vinci-borstenpinsel-kurzer-stiel-flach.jpg&amp;sa=X&amp;ei=APBdVbWUNoH-sAGd2oFo&amp;ved=0CAkQ8wc&amp;usg=AFQjCNEaVr5tloBy9WBcOHFEnVivcQcwQ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13176"/>
            <a:ext cx="1319767" cy="133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589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024744" cy="1143000"/>
          </a:xfrm>
        </p:spPr>
        <p:txBody>
          <a:bodyPr/>
          <a:lstStyle/>
          <a:p>
            <a:pPr algn="ctr"/>
            <a:r>
              <a:rPr lang="de-DE" dirty="0"/>
              <a:t>Inhalt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84784"/>
            <a:ext cx="9073008" cy="5112568"/>
          </a:xfrm>
        </p:spPr>
        <p:txBody>
          <a:bodyPr>
            <a:normAutofit fontScale="40000" lnSpcReduction="20000"/>
          </a:bodyPr>
          <a:lstStyle/>
          <a:p>
            <a:pPr marL="68580" indent="0">
              <a:lnSpc>
                <a:spcPct val="160000"/>
              </a:lnSpc>
              <a:buNone/>
            </a:pPr>
            <a:r>
              <a:rPr lang="de-DE" sz="4200" dirty="0"/>
              <a:t>1) Begrüßung</a:t>
            </a:r>
          </a:p>
          <a:p>
            <a:pPr marL="68580" indent="0">
              <a:lnSpc>
                <a:spcPct val="160000"/>
              </a:lnSpc>
              <a:buNone/>
            </a:pPr>
            <a:r>
              <a:rPr lang="de-DE" sz="4200" dirty="0"/>
              <a:t>2) Die Wilhelmschule Gladbeck</a:t>
            </a:r>
          </a:p>
          <a:p>
            <a:pPr marL="68580" indent="0">
              <a:lnSpc>
                <a:spcPct val="160000"/>
              </a:lnSpc>
              <a:buNone/>
            </a:pPr>
            <a:r>
              <a:rPr lang="de-DE" sz="4200" dirty="0"/>
              <a:t>3) Voraussetzungen für erfolgreiches Lernen</a:t>
            </a:r>
          </a:p>
          <a:p>
            <a:pPr marL="68580" indent="0">
              <a:lnSpc>
                <a:spcPct val="160000"/>
              </a:lnSpc>
              <a:buNone/>
            </a:pPr>
            <a:r>
              <a:rPr lang="de-DE" sz="4200" dirty="0"/>
              <a:t>4) Der Anfangsunterricht</a:t>
            </a:r>
          </a:p>
          <a:p>
            <a:pPr marL="68580" indent="0">
              <a:lnSpc>
                <a:spcPct val="160000"/>
              </a:lnSpc>
              <a:buNone/>
            </a:pPr>
            <a:r>
              <a:rPr lang="de-DE" sz="4200" dirty="0"/>
              <a:t>5) Impressionen</a:t>
            </a:r>
          </a:p>
          <a:p>
            <a:pPr marL="68580" indent="0">
              <a:lnSpc>
                <a:spcPct val="160000"/>
              </a:lnSpc>
              <a:buNone/>
            </a:pPr>
            <a:r>
              <a:rPr lang="de-DE" sz="4200" dirty="0"/>
              <a:t>6) Entwicklung des Schreibprozesses/</a:t>
            </a:r>
          </a:p>
          <a:p>
            <a:pPr marL="68580" indent="0">
              <a:lnSpc>
                <a:spcPct val="160000"/>
              </a:lnSpc>
              <a:buNone/>
            </a:pPr>
            <a:r>
              <a:rPr lang="de-DE" sz="4200" dirty="0"/>
              <a:t>   Schwerpunkte im sprachlichen Bereich</a:t>
            </a:r>
          </a:p>
          <a:p>
            <a:pPr marL="68580" indent="0">
              <a:lnSpc>
                <a:spcPct val="160000"/>
              </a:lnSpc>
              <a:buNone/>
            </a:pPr>
            <a:r>
              <a:rPr lang="de-DE" sz="4200" dirty="0"/>
              <a:t>7</a:t>
            </a:r>
            <a:r>
              <a:rPr lang="de-DE" sz="4200" dirty="0">
                <a:latin typeface="+mj-lt"/>
              </a:rPr>
              <a:t>) </a:t>
            </a:r>
            <a:r>
              <a:rPr lang="de-DE" altLang="de-DE" sz="4400" dirty="0">
                <a:latin typeface="+mj-lt"/>
              </a:rPr>
              <a:t>Unterrichtsinhalte  des 1. Halbjahres im 1. Schuljahr (Mathematik) </a:t>
            </a:r>
            <a:endParaRPr lang="de-DE" sz="4200" dirty="0">
              <a:latin typeface="+mj-lt"/>
            </a:endParaRPr>
          </a:p>
          <a:p>
            <a:pPr marL="68580" indent="0">
              <a:lnSpc>
                <a:spcPct val="160000"/>
              </a:lnSpc>
              <a:buNone/>
            </a:pPr>
            <a:r>
              <a:rPr lang="de-DE" sz="4200" dirty="0"/>
              <a:t>8) Inklusion</a:t>
            </a:r>
          </a:p>
          <a:p>
            <a:pPr marL="68580" indent="0">
              <a:lnSpc>
                <a:spcPct val="160000"/>
              </a:lnSpc>
              <a:buNone/>
            </a:pPr>
            <a:r>
              <a:rPr lang="de-DE" sz="4200" dirty="0"/>
              <a:t>9) Termine</a:t>
            </a:r>
          </a:p>
          <a:p>
            <a:pPr marL="68580" indent="0">
              <a:lnSpc>
                <a:spcPct val="160000"/>
              </a:lnSpc>
              <a:buNone/>
            </a:pPr>
            <a:r>
              <a:rPr lang="de-DE" sz="4200" dirty="0"/>
              <a:t>10)Materialliste</a:t>
            </a:r>
          </a:p>
          <a:p>
            <a:pPr marL="68580" indent="0">
              <a:lnSpc>
                <a:spcPct val="160000"/>
              </a:lnSpc>
              <a:buNone/>
            </a:pPr>
            <a:r>
              <a:rPr lang="de-DE" sz="4200" dirty="0"/>
              <a:t>11) Tipps für einen guten Schulstart</a:t>
            </a:r>
          </a:p>
          <a:p>
            <a:pPr marL="68580" indent="0">
              <a:buNone/>
            </a:pPr>
            <a:endParaRPr lang="de-DE" dirty="0"/>
          </a:p>
          <a:p>
            <a:pPr marL="6858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9362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08912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11. Tipps für einen guten Schulstart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484784"/>
            <a:ext cx="8208912" cy="5040560"/>
          </a:xfrm>
        </p:spPr>
        <p:txBody>
          <a:bodyPr>
            <a:normAutofit fontScale="85000" lnSpcReduction="20000"/>
          </a:bodyPr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de-DE" dirty="0">
                <a:latin typeface="Comic Sans MS" pitchFamily="66" charset="0"/>
              </a:rPr>
              <a:t>Freuen Sie sich mit Ihrem Kind auf die Schule.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de-DE" dirty="0">
                <a:latin typeface="Comic Sans MS" pitchFamily="66" charset="0"/>
              </a:rPr>
              <a:t>Fördern Sie die Selbständigkeit Ihres Kindes.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de-DE" dirty="0">
                <a:latin typeface="Comic Sans MS" pitchFamily="66" charset="0"/>
              </a:rPr>
              <a:t>Bereiten Sie Ihr Kind auf den Schulweg vor.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de-DE" dirty="0">
                <a:latin typeface="Comic Sans MS" pitchFamily="66" charset="0"/>
              </a:rPr>
              <a:t>Gewöhnen Sie Ihr Kind an einen festen Tagesablauf.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de-DE" dirty="0">
                <a:latin typeface="Comic Sans MS" pitchFamily="66" charset="0"/>
              </a:rPr>
              <a:t>Machen Sie aus dem ersten Schultag ein Fest.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de-DE" dirty="0">
                <a:latin typeface="Comic Sans MS" pitchFamily="66" charset="0"/>
              </a:rPr>
              <a:t>Gewöhnen Sie ihr Kind an selbstverständliche Ordnungen.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de-DE" dirty="0">
                <a:latin typeface="Comic Sans MS" pitchFamily="66" charset="0"/>
              </a:rPr>
              <a:t>Schränken Sie den Fernsehkonsum ein und sorgen für ausreichend Bewegung als Ausgleich zur Schule.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de-DE" dirty="0">
                <a:latin typeface="Comic Sans MS" pitchFamily="66" charset="0"/>
              </a:rPr>
              <a:t>Bleiben Sie informiert, was Ihr Kind in der Schule lernt.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de-DE" dirty="0">
                <a:latin typeface="Comic Sans MS" pitchFamily="66" charset="0"/>
              </a:rPr>
              <a:t>Loben Sie ihr Kind für seine Anstrengungen auch, wenn seine Leistungen nicht immer Ihre Erwartungen erfüllen.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de-DE" dirty="0">
                <a:latin typeface="Comic Sans MS" pitchFamily="66" charset="0"/>
              </a:rPr>
              <a:t>Nehmen Sie an Elternabenden und anderen Schulveranstaltungen teil.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de-DE" dirty="0">
                <a:latin typeface="Comic Sans MS" pitchFamily="66" charset="0"/>
              </a:rPr>
              <a:t>Fördern Sie die Lust am Lesen.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de-DE" dirty="0">
                <a:latin typeface="Comic Sans MS" pitchFamily="66" charset="0"/>
              </a:rPr>
              <a:t>Suchen Sie das Gespräch mit der Klassenlehrerin. Fragen Sie nach, wenn Ihnen etwas bemerkenswert oder fragwürdig erscheint!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9903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980728"/>
            <a:ext cx="6777317" cy="187220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de-DE" sz="4800" dirty="0"/>
              <a:t>Vielen Dank für ihre Aufmerksamkeit!</a:t>
            </a:r>
          </a:p>
        </p:txBody>
      </p:sp>
      <p:pic>
        <p:nvPicPr>
          <p:cNvPr id="3074" name="Picture 2" descr="http://www.google.de/url?source=imglanding&amp;ct=img&amp;q=https://www.kartenkaufhaus.de/images/produkte/i20/201541-201541.jpg&amp;sa=X&amp;ei=oNlcVaX6BISasgH7uIC4Dw&amp;ved=0CAkQ8wc4OA&amp;usg=AFQjCNEAAaoIhEhkOPgC2tl2GO7D7AAk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52936"/>
            <a:ext cx="42862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47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56792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2. Die Wilhelmschule Gladbeck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556792"/>
            <a:ext cx="7920880" cy="4680520"/>
          </a:xfrm>
        </p:spPr>
        <p:txBody>
          <a:bodyPr>
            <a:normAutofit fontScale="92500" lnSpcReduction="20000"/>
          </a:bodyPr>
          <a:lstStyle/>
          <a:p>
            <a:r>
              <a:rPr lang="de-DE" b="1" dirty="0"/>
              <a:t>Gesamtschülerzah</a:t>
            </a:r>
            <a:r>
              <a:rPr lang="de-DE" dirty="0"/>
              <a:t>l: 320</a:t>
            </a:r>
          </a:p>
          <a:p>
            <a:pPr marL="68580" indent="0">
              <a:buNone/>
            </a:pPr>
            <a:endParaRPr lang="de-DE" dirty="0"/>
          </a:p>
          <a:p>
            <a:pPr lvl="1"/>
            <a:r>
              <a:rPr lang="de-DE" u="sng" dirty="0"/>
              <a:t>Wilhelmschule Kampstraße</a:t>
            </a:r>
            <a:endParaRPr lang="de-DE" dirty="0"/>
          </a:p>
          <a:p>
            <a:pPr lvl="2"/>
            <a:r>
              <a:rPr lang="de-DE" dirty="0"/>
              <a:t>Schülerzahl (ges.): 215</a:t>
            </a:r>
          </a:p>
          <a:p>
            <a:pPr marL="365760" lvl="1" indent="0">
              <a:buNone/>
            </a:pPr>
            <a:endParaRPr lang="de-DE" dirty="0"/>
          </a:p>
          <a:p>
            <a:pPr lvl="1"/>
            <a:r>
              <a:rPr lang="de-DE" u="sng" dirty="0"/>
              <a:t>Wilhelmschule </a:t>
            </a:r>
            <a:r>
              <a:rPr lang="de-DE" u="sng" dirty="0" err="1"/>
              <a:t>Weusters</a:t>
            </a:r>
            <a:r>
              <a:rPr lang="de-DE" u="sng" dirty="0"/>
              <a:t> Weg</a:t>
            </a:r>
            <a:endParaRPr lang="de-DE" dirty="0"/>
          </a:p>
          <a:p>
            <a:pPr lvl="2"/>
            <a:r>
              <a:rPr lang="de-DE" dirty="0"/>
              <a:t>Schülerzahl (ges.): 105</a:t>
            </a:r>
          </a:p>
          <a:p>
            <a:pPr marL="365760" lvl="1" indent="0">
              <a:buNone/>
            </a:pPr>
            <a:endParaRPr lang="de-DE" dirty="0"/>
          </a:p>
          <a:p>
            <a:r>
              <a:rPr lang="de-DE" u="sng" dirty="0"/>
              <a:t>Anzahl der Klassen</a:t>
            </a:r>
            <a:r>
              <a:rPr lang="de-DE" dirty="0"/>
              <a:t>: 12</a:t>
            </a:r>
            <a:endParaRPr lang="de-DE" u="sng" dirty="0"/>
          </a:p>
          <a:p>
            <a:pPr marL="68580" indent="0">
              <a:buNone/>
            </a:pPr>
            <a:endParaRPr lang="de-DE" dirty="0"/>
          </a:p>
          <a:p>
            <a:r>
              <a:rPr lang="de-DE" u="sng" dirty="0"/>
              <a:t>Anzahl der Lehrer/-innen</a:t>
            </a:r>
            <a:r>
              <a:rPr lang="de-DE" dirty="0"/>
              <a:t>: 18</a:t>
            </a:r>
            <a:endParaRPr lang="de-DE" u="sng" dirty="0"/>
          </a:p>
          <a:p>
            <a:pPr marL="68580" indent="0">
              <a:buNone/>
            </a:pPr>
            <a:endParaRPr lang="de-DE" dirty="0"/>
          </a:p>
          <a:p>
            <a:r>
              <a:rPr lang="de-DE" u="sng" dirty="0"/>
              <a:t>Art des Personals</a:t>
            </a:r>
            <a:r>
              <a:rPr lang="de-DE" dirty="0"/>
              <a:t>: 1 Hausmeister, 1 Sekretärin, 1 Sozialpädagogin, 1 Schulsozialarbeiterin</a:t>
            </a:r>
          </a:p>
          <a:p>
            <a:pPr marL="6858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2050" name="Picture 2" descr="Wilhelmschule in Gladbe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2881760" cy="216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006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632966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2. Die Wilhelmschule Gladbeck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80920" cy="5184576"/>
          </a:xfrm>
        </p:spPr>
        <p:txBody>
          <a:bodyPr>
            <a:normAutofit fontScale="70000" lnSpcReduction="20000"/>
          </a:bodyPr>
          <a:lstStyle/>
          <a:p>
            <a:r>
              <a:rPr lang="de-DE" sz="2500" b="1" u="sng" dirty="0"/>
              <a:t>Ausstattung: </a:t>
            </a:r>
          </a:p>
          <a:p>
            <a:pPr lvl="1"/>
            <a:r>
              <a:rPr lang="de-DE" sz="2300" dirty="0"/>
              <a:t>Kleine Turnhalle (gelber Pavillon), seit dem 01.01.2020 geschlossen!</a:t>
            </a:r>
          </a:p>
          <a:p>
            <a:pPr lvl="1"/>
            <a:r>
              <a:rPr lang="de-DE" sz="2300" dirty="0"/>
              <a:t>Große Turnhalle (</a:t>
            </a:r>
            <a:r>
              <a:rPr lang="de-DE" sz="2300" dirty="0" err="1"/>
              <a:t>Weusters</a:t>
            </a:r>
            <a:r>
              <a:rPr lang="de-DE" sz="2300" dirty="0"/>
              <a:t> Weg)</a:t>
            </a:r>
          </a:p>
          <a:p>
            <a:pPr lvl="1"/>
            <a:r>
              <a:rPr lang="de-DE" sz="2300" dirty="0"/>
              <a:t>Viele, teils neue Spielgeräte und –</a:t>
            </a:r>
            <a:r>
              <a:rPr lang="de-DE" sz="2300" dirty="0" err="1"/>
              <a:t>markierungen</a:t>
            </a:r>
            <a:r>
              <a:rPr lang="de-DE" sz="2300" dirty="0"/>
              <a:t> auf dem Schulhof</a:t>
            </a:r>
          </a:p>
          <a:p>
            <a:endParaRPr lang="de-DE" sz="2500" dirty="0"/>
          </a:p>
          <a:p>
            <a:r>
              <a:rPr lang="de-DE" sz="2500" b="1" u="sng" dirty="0"/>
              <a:t>Nachmittagsbetreuung:</a:t>
            </a:r>
            <a:endParaRPr lang="de-DE" sz="2500" b="1" dirty="0"/>
          </a:p>
          <a:p>
            <a:pPr lvl="1"/>
            <a:r>
              <a:rPr lang="de-DE" sz="2300" b="1" i="1" dirty="0"/>
              <a:t>Offene Ganztagsschule </a:t>
            </a:r>
            <a:r>
              <a:rPr lang="de-DE" sz="2300" dirty="0"/>
              <a:t>mit festen Regeln und Ritualen</a:t>
            </a:r>
          </a:p>
          <a:p>
            <a:pPr lvl="1"/>
            <a:r>
              <a:rPr lang="de-DE" sz="2300" b="1" i="1" dirty="0"/>
              <a:t>Hausaufgabenbetreuung</a:t>
            </a:r>
            <a:r>
              <a:rPr lang="de-DE" sz="2300" dirty="0"/>
              <a:t> sowie pädagogische Aktivitäten innerhalb von AGs anbietet</a:t>
            </a:r>
          </a:p>
          <a:p>
            <a:pPr lvl="1"/>
            <a:r>
              <a:rPr lang="de-DE" sz="2300" b="1" i="1" dirty="0"/>
              <a:t>Variierende AGs</a:t>
            </a:r>
            <a:r>
              <a:rPr lang="de-DE" sz="2300" dirty="0"/>
              <a:t> in Gymnastik, in Selbstbehauptung, in Tanz und in Schach, im Bereich der Förderung der Kreativität die Musik-AG, die Koch- und Back-AG im Bereich Ernährung sowie eine AG zur Medienkompetenz…</a:t>
            </a:r>
          </a:p>
          <a:p>
            <a:pPr lvl="1"/>
            <a:r>
              <a:rPr lang="de-DE" sz="2300" dirty="0"/>
              <a:t>Materialien zur täglichen Förderung im gestalterischen Bereich stehen zur Verfügung</a:t>
            </a:r>
          </a:p>
          <a:p>
            <a:pPr lvl="1"/>
            <a:r>
              <a:rPr lang="de-DE" sz="2300" i="1" dirty="0"/>
              <a:t>U.a. </a:t>
            </a:r>
            <a:r>
              <a:rPr lang="de-DE" sz="2300" b="1" i="1" dirty="0"/>
              <a:t>Terrarium</a:t>
            </a:r>
            <a:r>
              <a:rPr lang="de-DE" sz="2300" dirty="0"/>
              <a:t>, bei dem Schüler/-innen beobachten, forschen und experimentieren können.</a:t>
            </a:r>
            <a:endParaRPr lang="de-DE" sz="2300" baseline="30000" dirty="0"/>
          </a:p>
          <a:p>
            <a:pPr marL="68580" indent="0">
              <a:buNone/>
            </a:pPr>
            <a:endParaRPr lang="de-DE" sz="2500" dirty="0"/>
          </a:p>
          <a:p>
            <a:r>
              <a:rPr lang="de-DE" sz="2500" b="1" u="sng" dirty="0"/>
              <a:t>Kooperationen mit vor- und nachgelagerten Bildungseinrichtungen:</a:t>
            </a:r>
            <a:endParaRPr lang="de-DE" sz="2500" b="1" dirty="0"/>
          </a:p>
          <a:p>
            <a:pPr lvl="1"/>
            <a:r>
              <a:rPr lang="de-DE" sz="2300" dirty="0"/>
              <a:t>Schulverbund mit der ehemaligen Albert-Schweitzer-Schule in </a:t>
            </a:r>
            <a:r>
              <a:rPr lang="de-DE" sz="2300" dirty="0" err="1"/>
              <a:t>Ellinghorst</a:t>
            </a:r>
            <a:r>
              <a:rPr lang="de-DE" sz="2300" dirty="0"/>
              <a:t>, (Teilstandort Wilhelmschule </a:t>
            </a:r>
            <a:r>
              <a:rPr lang="de-DE" sz="2300" dirty="0" err="1"/>
              <a:t>Weusters</a:t>
            </a:r>
            <a:r>
              <a:rPr lang="de-DE" sz="2300" dirty="0"/>
              <a:t> Weg)</a:t>
            </a:r>
            <a:endParaRPr lang="de-DE" sz="2300" baseline="30000" dirty="0"/>
          </a:p>
          <a:p>
            <a:endParaRPr lang="de-DE" sz="25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4430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6982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2. Die Wilhelmschule Gladbeck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556792"/>
            <a:ext cx="7920880" cy="4824536"/>
          </a:xfrm>
        </p:spPr>
        <p:txBody>
          <a:bodyPr>
            <a:normAutofit fontScale="92500" lnSpcReduction="20000"/>
          </a:bodyPr>
          <a:lstStyle/>
          <a:p>
            <a:r>
              <a:rPr lang="de-DE" b="1" u="sng" dirty="0"/>
              <a:t>Kooperation mit weiteren außerschulischen Partnern:</a:t>
            </a:r>
          </a:p>
          <a:p>
            <a:pPr lvl="1"/>
            <a:r>
              <a:rPr lang="de-DE" dirty="0"/>
              <a:t>Arbeiterwohlfahrt (Ganztag), Amt für Familie und Sport, Erziehungsberatungsstellen</a:t>
            </a:r>
          </a:p>
          <a:p>
            <a:pPr lvl="1"/>
            <a:r>
              <a:rPr lang="de-DE" dirty="0"/>
              <a:t>Zirkusfamilie ‚Sperlich‘, mit der 2007 ,2011, 2015, 2019 und 2023 Aufführungen des Zirkus „</a:t>
            </a:r>
            <a:r>
              <a:rPr lang="de-DE" dirty="0" err="1"/>
              <a:t>Willibertini</a:t>
            </a:r>
            <a:r>
              <a:rPr lang="de-DE" dirty="0"/>
              <a:t>“ durchgeführt werden und </a:t>
            </a:r>
            <a:r>
              <a:rPr lang="de-DE" dirty="0" err="1"/>
              <a:t>wurden.Die</a:t>
            </a:r>
            <a:r>
              <a:rPr lang="de-DE" dirty="0"/>
              <a:t> Schüler/-innen können als Künstler und Akteure selbst aktiv werden.</a:t>
            </a:r>
            <a:endParaRPr lang="de-DE" baseline="30000" dirty="0"/>
          </a:p>
          <a:p>
            <a:pPr marL="68580" indent="0">
              <a:buNone/>
            </a:pPr>
            <a:endParaRPr lang="de-DE" dirty="0"/>
          </a:p>
          <a:p>
            <a:r>
              <a:rPr lang="de-DE" b="1" u="sng" dirty="0"/>
              <a:t>Schulprogramm:</a:t>
            </a:r>
          </a:p>
          <a:p>
            <a:pPr lvl="1"/>
            <a:r>
              <a:rPr lang="de-DE" dirty="0"/>
              <a:t>Projektwoche </a:t>
            </a:r>
          </a:p>
          <a:p>
            <a:pPr lvl="2"/>
            <a:r>
              <a:rPr lang="de-DE" dirty="0"/>
              <a:t> jahrgangsübergreifender Unterricht über alle Klassenstufen</a:t>
            </a:r>
          </a:p>
          <a:p>
            <a:pPr lvl="2"/>
            <a:r>
              <a:rPr lang="de-DE" dirty="0"/>
              <a:t>heterogenen Kleingruppen zum Thema „Naturwissenschaft“</a:t>
            </a:r>
          </a:p>
          <a:p>
            <a:pPr lvl="2"/>
            <a:r>
              <a:rPr lang="de-DE" dirty="0"/>
              <a:t>Bestandteil des Konzepts zur Förderung des sozialen Lernens (Streitschlichter)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8506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3. Voraussetzungen für erfolgreiches Lernen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Persönlichkeit</a:t>
            </a:r>
          </a:p>
          <a:p>
            <a:pPr lvl="1"/>
            <a:r>
              <a:rPr lang="de-DE" dirty="0"/>
              <a:t>Grob-und feinmotorische Fertigkeiten</a:t>
            </a:r>
          </a:p>
          <a:p>
            <a:pPr lvl="1"/>
            <a:r>
              <a:rPr lang="de-DE" dirty="0"/>
              <a:t>Freude am Umgang mit (neuen) Dingen</a:t>
            </a:r>
          </a:p>
          <a:p>
            <a:pPr lvl="1"/>
            <a:r>
              <a:rPr lang="de-DE" dirty="0"/>
              <a:t>kreativ sein</a:t>
            </a:r>
          </a:p>
          <a:p>
            <a:pPr lvl="1"/>
            <a:r>
              <a:rPr lang="de-DE" dirty="0"/>
              <a:t>Finden individueller Wege und Lösungen</a:t>
            </a:r>
          </a:p>
          <a:p>
            <a:pPr lvl="1"/>
            <a:r>
              <a:rPr lang="de-DE" dirty="0"/>
              <a:t>Pflege der eigenen Person</a:t>
            </a:r>
          </a:p>
          <a:p>
            <a:pPr lvl="1"/>
            <a:r>
              <a:rPr lang="de-DE" dirty="0"/>
              <a:t>Pflege der eigenen Umgebung</a:t>
            </a:r>
          </a:p>
          <a:p>
            <a:pPr lvl="1"/>
            <a:r>
              <a:rPr lang="de-DE" dirty="0"/>
              <a:t>Selbstständig sein</a:t>
            </a:r>
          </a:p>
        </p:txBody>
      </p:sp>
      <p:pic>
        <p:nvPicPr>
          <p:cNvPr id="2050" name="Picture 2" descr="C:\Program Files (x86)\Microsoft Office\MEDIA\CAGCAT10\j029770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845" y="980728"/>
            <a:ext cx="134591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231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3. Voraussetzungen für erfolgreiches Lernen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Sozialverhalten</a:t>
            </a:r>
          </a:p>
          <a:p>
            <a:pPr lvl="1"/>
            <a:r>
              <a:rPr lang="de-DE" dirty="0"/>
              <a:t>sich zurücknehmen können</a:t>
            </a:r>
          </a:p>
          <a:p>
            <a:pPr lvl="1"/>
            <a:r>
              <a:rPr lang="de-DE" dirty="0"/>
              <a:t>Gesprächsregeln einhalten</a:t>
            </a:r>
          </a:p>
          <a:p>
            <a:pPr lvl="1"/>
            <a:r>
              <a:rPr lang="de-DE" dirty="0"/>
              <a:t>Rücksicht auf andere nehmen</a:t>
            </a:r>
          </a:p>
          <a:p>
            <a:pPr lvl="1"/>
            <a:r>
              <a:rPr lang="de-DE" dirty="0"/>
              <a:t>Rechte und Pflichten kennen</a:t>
            </a:r>
          </a:p>
          <a:p>
            <a:pPr lvl="1"/>
            <a:r>
              <a:rPr lang="de-DE" dirty="0"/>
              <a:t>Vereinbarungen einhalten</a:t>
            </a:r>
          </a:p>
          <a:p>
            <a:pPr lvl="1"/>
            <a:r>
              <a:rPr lang="de-DE" dirty="0"/>
              <a:t>Rechte anderer akzeptieren</a:t>
            </a:r>
          </a:p>
          <a:p>
            <a:pPr lvl="1"/>
            <a:r>
              <a:rPr lang="de-DE" dirty="0"/>
              <a:t>Zuhören können</a:t>
            </a:r>
          </a:p>
        </p:txBody>
      </p:sp>
      <p:pic>
        <p:nvPicPr>
          <p:cNvPr id="3074" name="Picture 2" descr="C:\Users\Christ\AppData\Local\Microsoft\Windows\Temporary Internet Files\Content.IE5\S8J2NELJ\MP90039879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50860"/>
            <a:ext cx="1936237" cy="16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969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-2588"/>
            <a:ext cx="7024744" cy="1143000"/>
          </a:xfrm>
        </p:spPr>
        <p:txBody>
          <a:bodyPr/>
          <a:lstStyle/>
          <a:p>
            <a:r>
              <a:rPr lang="de-DE" dirty="0"/>
              <a:t>Das bedeutet: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80920" cy="532859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de-DE" altLang="de-DE" b="1" u="sng" dirty="0">
                <a:latin typeface="Comic Sans MS" pitchFamily="66" charset="0"/>
              </a:rPr>
              <a:t>Kleidung</a:t>
            </a:r>
            <a:endParaRPr lang="de-DE" altLang="de-DE" dirty="0">
              <a:latin typeface="Comic Sans MS" pitchFamily="66" charset="0"/>
            </a:endParaRPr>
          </a:p>
          <a:p>
            <a:pPr lvl="1"/>
            <a:r>
              <a:rPr lang="de-DE" altLang="de-DE" dirty="0">
                <a:latin typeface="Comic Sans MS" pitchFamily="66" charset="0"/>
              </a:rPr>
              <a:t>Jacke, Handschuhe und Schal an- und ausziehen</a:t>
            </a:r>
          </a:p>
          <a:p>
            <a:pPr lvl="1"/>
            <a:r>
              <a:rPr lang="de-DE" altLang="de-DE" dirty="0">
                <a:latin typeface="Comic Sans MS" pitchFamily="66" charset="0"/>
              </a:rPr>
              <a:t>Knöpfe, Reißverschluss und Gürtel schließen und öffnen</a:t>
            </a:r>
          </a:p>
          <a:p>
            <a:pPr lvl="1"/>
            <a:r>
              <a:rPr lang="de-DE" altLang="de-DE" dirty="0">
                <a:latin typeface="Comic Sans MS" pitchFamily="66" charset="0"/>
              </a:rPr>
              <a:t>Schnürsenkel binden und öffnen</a:t>
            </a:r>
          </a:p>
          <a:p>
            <a:endParaRPr lang="de-DE" altLang="de-DE" dirty="0">
              <a:latin typeface="Comic Sans MS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altLang="de-DE" b="1" u="sng" dirty="0">
                <a:latin typeface="Comic Sans MS" pitchFamily="66" charset="0"/>
              </a:rPr>
              <a:t>Bewegungen mit dem ganzen Körper</a:t>
            </a:r>
            <a:endParaRPr lang="de-DE" altLang="de-DE" dirty="0">
              <a:latin typeface="Comic Sans MS" pitchFamily="66" charset="0"/>
            </a:endParaRPr>
          </a:p>
          <a:p>
            <a:pPr lvl="1"/>
            <a:r>
              <a:rPr lang="de-DE" altLang="de-DE" dirty="0">
                <a:latin typeface="Comic Sans MS" pitchFamily="66" charset="0"/>
              </a:rPr>
              <a:t>auf einer Linie gehen (auch rückwärts), balancieren, Gleichgewicht halten</a:t>
            </a:r>
          </a:p>
          <a:p>
            <a:pPr lvl="1"/>
            <a:r>
              <a:rPr lang="de-DE" altLang="de-DE" dirty="0">
                <a:latin typeface="Comic Sans MS" pitchFamily="66" charset="0"/>
              </a:rPr>
              <a:t>auf einem Bein stehen (auch mit geschlossenen Augen)</a:t>
            </a:r>
          </a:p>
          <a:p>
            <a:pPr lvl="1"/>
            <a:r>
              <a:rPr lang="de-DE" altLang="de-DE" dirty="0">
                <a:latin typeface="Comic Sans MS" pitchFamily="66" charset="0"/>
              </a:rPr>
              <a:t>einen Ball gezielt werfen und fangen</a:t>
            </a:r>
          </a:p>
          <a:p>
            <a:pPr lvl="1"/>
            <a:r>
              <a:rPr lang="de-DE" altLang="de-DE" dirty="0">
                <a:latin typeface="Comic Sans MS" pitchFamily="66" charset="0"/>
              </a:rPr>
              <a:t>über eine Linie/Hindernis hüpfen (auch mit geschlossenen Beinen), klettern</a:t>
            </a:r>
          </a:p>
          <a:p>
            <a:pPr lvl="1"/>
            <a:r>
              <a:rPr lang="de-DE" altLang="de-DE" dirty="0">
                <a:latin typeface="Comic Sans MS" pitchFamily="66" charset="0"/>
              </a:rPr>
              <a:t>Treppen sicher begehen</a:t>
            </a:r>
          </a:p>
          <a:p>
            <a:endParaRPr lang="de-DE" altLang="de-DE" dirty="0">
              <a:latin typeface="Comic Sans MS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altLang="de-DE" b="1" u="sng" dirty="0">
                <a:latin typeface="Comic Sans MS" pitchFamily="66" charset="0"/>
              </a:rPr>
              <a:t>Umgang mit Material</a:t>
            </a:r>
            <a:endParaRPr lang="de-DE" altLang="de-DE" dirty="0">
              <a:latin typeface="Comic Sans MS" pitchFamily="66" charset="0"/>
            </a:endParaRPr>
          </a:p>
          <a:p>
            <a:pPr lvl="1"/>
            <a:r>
              <a:rPr lang="de-DE" altLang="de-DE" dirty="0">
                <a:latin typeface="Comic Sans MS" pitchFamily="66" charset="0"/>
              </a:rPr>
              <a:t>das eigene Material ein- und auspacken: Tornister, Etui, Turnbeutel</a:t>
            </a:r>
          </a:p>
          <a:p>
            <a:pPr lvl="1"/>
            <a:r>
              <a:rPr lang="de-DE" altLang="de-DE" dirty="0">
                <a:latin typeface="Comic Sans MS" pitchFamily="66" charset="0"/>
              </a:rPr>
              <a:t>kleine Gegenstände greifen, schneiden/ausschneiden, kleben, falten, fädeln</a:t>
            </a:r>
          </a:p>
          <a:p>
            <a:pPr lvl="1"/>
            <a:r>
              <a:rPr lang="de-DE" altLang="de-DE" dirty="0">
                <a:latin typeface="Comic Sans MS" pitchFamily="66" charset="0"/>
              </a:rPr>
              <a:t>Umgang mit Stiften (richtige Stifthaltung </a:t>
            </a:r>
            <a:r>
              <a:rPr lang="de-DE" altLang="de-DE" dirty="0">
                <a:latin typeface="Comic Sans MS" pitchFamily="66" charset="0"/>
                <a:sym typeface="Wingdings" pitchFamily="2" charset="2"/>
              </a:rPr>
              <a:t></a:t>
            </a:r>
            <a:r>
              <a:rPr lang="de-DE" altLang="de-DE" dirty="0">
                <a:latin typeface="Comic Sans MS" pitchFamily="66" charset="0"/>
              </a:rPr>
              <a:t>Dreipunktgriff)</a:t>
            </a:r>
          </a:p>
          <a:p>
            <a:pPr lvl="1"/>
            <a:r>
              <a:rPr lang="de-DE" altLang="de-DE" dirty="0">
                <a:latin typeface="Comic Sans MS" pitchFamily="66" charset="0"/>
              </a:rPr>
              <a:t>mit dem Stift Linien nachfahren, den eigenen Namen schreiben</a:t>
            </a:r>
          </a:p>
          <a:p>
            <a:pPr lvl="1"/>
            <a:r>
              <a:rPr lang="de-DE" altLang="de-DE" dirty="0">
                <a:latin typeface="Comic Sans MS" pitchFamily="66" charset="0"/>
              </a:rPr>
              <a:t>gegenständlich malen, Flächen ausmalen, Raum zum Malen ausnutzen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4495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548680"/>
            <a:ext cx="7425273" cy="6120680"/>
          </a:xfrm>
        </p:spPr>
        <p:txBody>
          <a:bodyPr>
            <a:normAutofit fontScale="62500" lnSpcReduction="20000"/>
          </a:bodyPr>
          <a:lstStyle/>
          <a:p>
            <a:pPr indent="-342900">
              <a:buFont typeface="Wingdings" panose="05000000000000000000" pitchFamily="2" charset="2"/>
              <a:buChar char="v"/>
            </a:pPr>
            <a:r>
              <a:rPr lang="de-DE" altLang="de-DE" b="1" u="sng" dirty="0">
                <a:latin typeface="Comic Sans MS" pitchFamily="66" charset="0"/>
              </a:rPr>
              <a:t>Sprechen und Verstehen</a:t>
            </a:r>
            <a:endParaRPr lang="de-DE" altLang="de-DE" dirty="0">
              <a:latin typeface="Comic Sans MS" pitchFamily="66" charset="0"/>
            </a:endParaRP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de-DE" altLang="de-DE" dirty="0">
                <a:latin typeface="Comic Sans MS" pitchFamily="66" charset="0"/>
              </a:rPr>
              <a:t>deutlich und angemessen laut sprechen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de-DE" altLang="de-DE" dirty="0">
                <a:latin typeface="Comic Sans MS" pitchFamily="66" charset="0"/>
              </a:rPr>
              <a:t>in ganzen Sätzen sprechen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de-DE" altLang="de-DE" dirty="0">
                <a:latin typeface="Comic Sans MS" pitchFamily="66" charset="0"/>
              </a:rPr>
              <a:t>kleine Geschichten erzählen/nacherzählen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de-DE" altLang="de-DE" dirty="0">
                <a:latin typeface="Comic Sans MS" pitchFamily="66" charset="0"/>
              </a:rPr>
              <a:t>Fragen stellen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de-DE" altLang="de-DE" dirty="0">
                <a:latin typeface="Comic Sans MS" pitchFamily="66" charset="0"/>
              </a:rPr>
              <a:t>Gegenstände/Personen genau beschreiben, eigene Gefühle benennen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de-DE" altLang="de-DE" dirty="0">
                <a:latin typeface="Comic Sans MS" pitchFamily="66" charset="0"/>
              </a:rPr>
              <a:t>zuhören können, aussprechen lassen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de-DE" altLang="de-DE" dirty="0">
                <a:latin typeface="Comic Sans MS" pitchFamily="66" charset="0"/>
              </a:rPr>
              <a:t>mündliche Anweisungen aufnehmen und umsetzen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de-DE" altLang="de-DE" dirty="0">
                <a:latin typeface="Comic Sans MS" pitchFamily="66" charset="0"/>
              </a:rPr>
              <a:t>ähnlich klingende Wörter unterscheiden</a:t>
            </a:r>
          </a:p>
          <a:p>
            <a:pPr marL="0" indent="0">
              <a:buFontTx/>
              <a:buNone/>
            </a:pPr>
            <a:endParaRPr lang="de-DE" altLang="de-DE" dirty="0">
              <a:latin typeface="Comic Sans MS" pitchFamily="66" charset="0"/>
            </a:endParaRPr>
          </a:p>
          <a:p>
            <a:pPr indent="-342900">
              <a:buFont typeface="Wingdings" panose="05000000000000000000" pitchFamily="2" charset="2"/>
              <a:buChar char="v"/>
            </a:pPr>
            <a:r>
              <a:rPr lang="de-DE" altLang="de-DE" b="1" u="sng" dirty="0">
                <a:latin typeface="Comic Sans MS" pitchFamily="66" charset="0"/>
              </a:rPr>
              <a:t>Ausdauer</a:t>
            </a:r>
            <a:endParaRPr lang="de-DE" altLang="de-DE" dirty="0">
              <a:latin typeface="Comic Sans MS" pitchFamily="66" charset="0"/>
            </a:endParaRP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de-DE" altLang="de-DE" dirty="0">
                <a:latin typeface="Comic Sans MS" pitchFamily="66" charset="0"/>
              </a:rPr>
              <a:t>beharrlich versuchen, eine Aufgabe zu bewältigen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de-DE" altLang="de-DE" dirty="0">
                <a:latin typeface="Comic Sans MS" pitchFamily="66" charset="0"/>
              </a:rPr>
              <a:t>auch ohne Hilfe weiterarbeiten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de-DE" altLang="de-DE" dirty="0">
                <a:latin typeface="Comic Sans MS" pitchFamily="66" charset="0"/>
              </a:rPr>
              <a:t>auf vorgegebene Spiele einlassen, ausdauernd spielen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de-DE" altLang="de-DE" dirty="0">
                <a:latin typeface="Comic Sans MS" pitchFamily="66" charset="0"/>
              </a:rPr>
              <a:t>eigene Ideen beisteuern</a:t>
            </a:r>
          </a:p>
          <a:p>
            <a:pPr marL="0" indent="0">
              <a:buFontTx/>
              <a:buNone/>
            </a:pPr>
            <a:endParaRPr lang="de-DE" altLang="de-DE" dirty="0">
              <a:latin typeface="Comic Sans MS" pitchFamily="66" charset="0"/>
            </a:endParaRPr>
          </a:p>
          <a:p>
            <a:pPr indent="-342900">
              <a:buFont typeface="Wingdings" panose="05000000000000000000" pitchFamily="2" charset="2"/>
              <a:buChar char="v"/>
            </a:pPr>
            <a:r>
              <a:rPr lang="de-DE" altLang="de-DE" b="1" u="sng" dirty="0">
                <a:latin typeface="Comic Sans MS" pitchFamily="66" charset="0"/>
              </a:rPr>
              <a:t>Unterscheidungen</a:t>
            </a:r>
            <a:endParaRPr lang="de-DE" altLang="de-DE" dirty="0">
              <a:latin typeface="Comic Sans MS" pitchFamily="66" charset="0"/>
            </a:endParaRP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de-DE" altLang="de-DE" dirty="0">
                <a:latin typeface="Comic Sans MS" pitchFamily="66" charset="0"/>
              </a:rPr>
              <a:t>Farben erkennen und benennen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de-DE" altLang="de-DE" dirty="0">
                <a:latin typeface="Comic Sans MS" pitchFamily="66" charset="0"/>
              </a:rPr>
              <a:t>Gegenstände/Zahlen/Namen merken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de-DE" altLang="de-DE" dirty="0">
                <a:latin typeface="Comic Sans MS" pitchFamily="66" charset="0"/>
              </a:rPr>
              <a:t>rechts/links, oben/unten, vorne/hinten, über/unter unterscheiden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de-DE" altLang="de-DE" dirty="0">
                <a:latin typeface="Comic Sans MS" pitchFamily="66" charset="0"/>
              </a:rPr>
              <a:t>hoch/tief, laut/leise, hell/dunkel bei der Stimme und Tönen unterscheiden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de-DE" altLang="de-DE" dirty="0">
                <a:latin typeface="Comic Sans MS" pitchFamily="66" charset="0"/>
              </a:rPr>
              <a:t>Gegenstände wiedererkennen, Gegenstände nach Merkmalen ordnen (z.B. Form, Farbe)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de-DE" altLang="de-DE" dirty="0">
                <a:latin typeface="Comic Sans MS" pitchFamily="66" charset="0"/>
              </a:rPr>
              <a:t>kleine Unterschiede von Gegenständen feststellen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de-DE" altLang="de-DE" dirty="0">
                <a:latin typeface="Comic Sans MS" pitchFamily="66" charset="0"/>
              </a:rPr>
              <a:t>Gegenstände vergleichen größer/kleiner, dicker/dünner, höher/niedriger, mehr/weniger...</a:t>
            </a:r>
          </a:p>
        </p:txBody>
      </p:sp>
    </p:spTree>
    <p:extLst>
      <p:ext uri="{BB962C8B-B14F-4D97-AF65-F5344CB8AC3E}">
        <p14:creationId xmlns:p14="http://schemas.microsoft.com/office/powerpoint/2010/main" val="40985592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1409</Words>
  <Application>Microsoft Office PowerPoint</Application>
  <PresentationFormat>Bildschirmpräsentation (4:3)</PresentationFormat>
  <Paragraphs>246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30" baseType="lpstr">
      <vt:lpstr>Arial</vt:lpstr>
      <vt:lpstr>Calibri</vt:lpstr>
      <vt:lpstr>Century Gothic</vt:lpstr>
      <vt:lpstr>Comic Sans MS</vt:lpstr>
      <vt:lpstr>Symbol</vt:lpstr>
      <vt:lpstr>Times New Roman</vt:lpstr>
      <vt:lpstr>Wingdings</vt:lpstr>
      <vt:lpstr>Wingdings 2</vt:lpstr>
      <vt:lpstr>Austin</vt:lpstr>
      <vt:lpstr>Informationsabend</vt:lpstr>
      <vt:lpstr>Inhalt</vt:lpstr>
      <vt:lpstr>2. Die Wilhelmschule Gladbeck</vt:lpstr>
      <vt:lpstr>2. Die Wilhelmschule Gladbeck</vt:lpstr>
      <vt:lpstr>2. Die Wilhelmschule Gladbeck</vt:lpstr>
      <vt:lpstr>3. Voraussetzungen für erfolgreiches Lernen</vt:lpstr>
      <vt:lpstr>3. Voraussetzungen für erfolgreiches Lernen</vt:lpstr>
      <vt:lpstr>Das bedeutet: </vt:lpstr>
      <vt:lpstr>PowerPoint-Präsentation</vt:lpstr>
      <vt:lpstr>PowerPoint-Präsentation</vt:lpstr>
      <vt:lpstr>4. Der Anfangsunterricht</vt:lpstr>
      <vt:lpstr>5. Impressionen</vt:lpstr>
      <vt:lpstr>6. Entwicklung des Schreibprozesses</vt:lpstr>
      <vt:lpstr>6. Schwerpunkte im sprachlichen Bereich</vt:lpstr>
      <vt:lpstr>7. Unterrichtsinhalte  des 1. Halbjahres im 1. Schuljahr (Mathematik) </vt:lpstr>
      <vt:lpstr>8. Inklusion</vt:lpstr>
      <vt:lpstr>9. Termine</vt:lpstr>
      <vt:lpstr>10. Materialliste</vt:lpstr>
      <vt:lpstr>10. Materialliste/Entscheidung der KlassenlehrerIn (Bitte beachten Sie die Informationen Ihrer KlassenmlehrerIn!)</vt:lpstr>
      <vt:lpstr>11. Tipps für einen guten Schulstart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Christina</dc:creator>
  <cp:lastModifiedBy>Klatt</cp:lastModifiedBy>
  <cp:revision>53</cp:revision>
  <cp:lastPrinted>2015-05-21T14:58:07Z</cp:lastPrinted>
  <dcterms:created xsi:type="dcterms:W3CDTF">2014-05-04T15:54:39Z</dcterms:created>
  <dcterms:modified xsi:type="dcterms:W3CDTF">2020-06-03T07:25:05Z</dcterms:modified>
</cp:coreProperties>
</file>